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4F0_AB134571.xml" ContentType="application/vnd.ms-powerpoint.comments+xml"/>
  <Override PartName="/ppt/notesSlides/notesSlide3.xml" ContentType="application/vnd.openxmlformats-officedocument.presentationml.notesSlide+xml"/>
  <Override PartName="/ppt/comments/modernComment_52F_356C0A10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533_9DC226F0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42" r:id="rId4"/>
  </p:sldMasterIdLst>
  <p:notesMasterIdLst>
    <p:notesMasterId r:id="rId46"/>
  </p:notesMasterIdLst>
  <p:sldIdLst>
    <p:sldId id="1278" r:id="rId5"/>
    <p:sldId id="1274" r:id="rId6"/>
    <p:sldId id="1264" r:id="rId7"/>
    <p:sldId id="1327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32" r:id="rId20"/>
    <p:sldId id="1331" r:id="rId21"/>
    <p:sldId id="1310" r:id="rId22"/>
    <p:sldId id="1333" r:id="rId23"/>
    <p:sldId id="1311" r:id="rId24"/>
    <p:sldId id="1312" r:id="rId25"/>
    <p:sldId id="1281" r:id="rId26"/>
    <p:sldId id="1336" r:id="rId27"/>
    <p:sldId id="1337" r:id="rId28"/>
    <p:sldId id="1314" r:id="rId29"/>
    <p:sldId id="1315" r:id="rId30"/>
    <p:sldId id="1316" r:id="rId31"/>
    <p:sldId id="1289" r:id="rId32"/>
    <p:sldId id="1318" r:id="rId33"/>
    <p:sldId id="1319" r:id="rId34"/>
    <p:sldId id="1320" r:id="rId35"/>
    <p:sldId id="1293" r:id="rId36"/>
    <p:sldId id="1294" r:id="rId37"/>
    <p:sldId id="1321" r:id="rId38"/>
    <p:sldId id="1295" r:id="rId39"/>
    <p:sldId id="1296" r:id="rId40"/>
    <p:sldId id="1322" r:id="rId41"/>
    <p:sldId id="1323" r:id="rId42"/>
    <p:sldId id="1324" r:id="rId43"/>
    <p:sldId id="1325" r:id="rId44"/>
    <p:sldId id="1263" r:id="rId45"/>
  </p:sldIdLst>
  <p:sldSz cx="12192000" cy="6858000"/>
  <p:notesSz cx="6858000" cy="9144000"/>
  <p:embeddedFontLs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roxima Nova Black" panose="02000506030000020004" pitchFamily="2" charset="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78AD9B8-D567-87E6-C7D0-376497F3FA13}" name="Valencia Yepes Sergio Andres" initials="" userId="S::sergio.valencia-y@uniminuto.edu.co::09cdd106-54b2-451c-b7a2-595071f263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0"/>
    <a:srgbClr val="BFBFBF"/>
    <a:srgbClr val="FF6F00"/>
    <a:srgbClr val="FFB800"/>
    <a:srgbClr val="C65822"/>
    <a:srgbClr val="F26D26"/>
    <a:srgbClr val="0064AC"/>
    <a:srgbClr val="8F2585"/>
    <a:srgbClr val="BA124A"/>
    <a:srgbClr val="E93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6924A6-7793-413F-8A40-9F5E40793471}" v="11" dt="2024-03-14T19:05:08.2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28011" autoAdjust="0"/>
    <p:restoredTop sz="86379" autoAdjust="0"/>
  </p:normalViewPr>
  <p:slideViewPr>
    <p:cSldViewPr snapToGrid="0">
      <p:cViewPr varScale="1">
        <p:scale>
          <a:sx n="129" d="100"/>
          <a:sy n="129" d="100"/>
        </p:scale>
        <p:origin x="240" y="280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outlineViewPr>
    <p:cViewPr>
      <p:scale>
        <a:sx n="33" d="100"/>
        <a:sy n="33" d="100"/>
      </p:scale>
      <p:origin x="0" y="-12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28"/>
    </p:cViewPr>
  </p:sorterViewPr>
  <p:notesViewPr>
    <p:cSldViewPr snapToGrid="0">
      <p:cViewPr varScale="1">
        <p:scale>
          <a:sx n="117" d="100"/>
          <a:sy n="117" d="100"/>
        </p:scale>
        <p:origin x="4640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Romero" userId="095c3cbb-5e09-4b6a-8e9c-644a2a61701c" providerId="ADAL" clId="{0E6924A6-7793-413F-8A40-9F5E40793471}"/>
    <pc:docChg chg="custSel addSld delSld modSld">
      <pc:chgData name="Diana Romero" userId="095c3cbb-5e09-4b6a-8e9c-644a2a61701c" providerId="ADAL" clId="{0E6924A6-7793-413F-8A40-9F5E40793471}" dt="2024-03-14T19:04:50.521" v="23" actId="47"/>
      <pc:docMkLst>
        <pc:docMk/>
      </pc:docMkLst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870166897" sldId="1264"/>
        </pc:sldMkLst>
      </pc:sldChg>
      <pc:sldChg chg="modSp mod">
        <pc:chgData name="Diana Romero" userId="095c3cbb-5e09-4b6a-8e9c-644a2a61701c" providerId="ADAL" clId="{0E6924A6-7793-413F-8A40-9F5E40793471}" dt="2024-03-14T19:01:49.069" v="18" actId="404"/>
        <pc:sldMkLst>
          <pc:docMk/>
          <pc:sldMk cId="2412897938" sldId="1278"/>
        </pc:sldMkLst>
        <pc:spChg chg="mod">
          <ac:chgData name="Diana Romero" userId="095c3cbb-5e09-4b6a-8e9c-644a2a61701c" providerId="ADAL" clId="{0E6924A6-7793-413F-8A40-9F5E40793471}" dt="2024-03-14T19:01:49.069" v="18" actId="404"/>
          <ac:spMkLst>
            <pc:docMk/>
            <pc:sldMk cId="2412897938" sldId="1278"/>
            <ac:spMk id="6" creationId="{EC2F2C2A-A0A9-5AF0-3995-F6D058CDE528}"/>
          </ac:spMkLst>
        </pc:spChg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548765457" sldId="1281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836774281" sldId="1297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3732892186" sldId="1298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423161864" sldId="1299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4024322406" sldId="1300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082352933" sldId="1301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223147160" sldId="1302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494700309" sldId="1303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99303898" sldId="1304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120747394" sldId="1305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3379973411" sldId="1306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70149879" sldId="1307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731817056" sldId="1310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3362607682" sldId="1311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82543970" sldId="1312"/>
        </pc:sldMkLst>
      </pc:sldChg>
      <pc:sldChg chg="del">
        <pc:chgData name="Diana Romero" userId="095c3cbb-5e09-4b6a-8e9c-644a2a61701c" providerId="ADAL" clId="{0E6924A6-7793-413F-8A40-9F5E40793471}" dt="2024-03-14T19:04:50.521" v="23" actId="47"/>
        <pc:sldMkLst>
          <pc:docMk/>
          <pc:sldMk cId="972753183" sldId="1326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896272912" sldId="1327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646746864" sldId="1331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2433874201" sldId="1332"/>
        </pc:sldMkLst>
      </pc:sldChg>
      <pc:sldChg chg="add del">
        <pc:chgData name="Diana Romero" userId="095c3cbb-5e09-4b6a-8e9c-644a2a61701c" providerId="ADAL" clId="{0E6924A6-7793-413F-8A40-9F5E40793471}" dt="2024-03-14T19:04:41.544" v="22"/>
        <pc:sldMkLst>
          <pc:docMk/>
          <pc:sldMk cId="1606194526" sldId="1333"/>
        </pc:sldMkLst>
      </pc:sldChg>
      <pc:sldChg chg="del">
        <pc:chgData name="Diana Romero" userId="095c3cbb-5e09-4b6a-8e9c-644a2a61701c" providerId="ADAL" clId="{0E6924A6-7793-413F-8A40-9F5E40793471}" dt="2024-03-14T19:04:37.950" v="21" actId="47"/>
        <pc:sldMkLst>
          <pc:docMk/>
          <pc:sldMk cId="3618205749" sldId="1334"/>
        </pc:sldMkLst>
      </pc:sldChg>
      <pc:sldChg chg="addSp delSp modSp mod">
        <pc:chgData name="Diana Romero" userId="095c3cbb-5e09-4b6a-8e9c-644a2a61701c" providerId="ADAL" clId="{0E6924A6-7793-413F-8A40-9F5E40793471}" dt="2024-03-14T18:53:19.802" v="17"/>
        <pc:sldMkLst>
          <pc:docMk/>
          <pc:sldMk cId="584317150" sldId="1335"/>
        </pc:sldMkLst>
        <pc:spChg chg="del">
          <ac:chgData name="Diana Romero" userId="095c3cbb-5e09-4b6a-8e9c-644a2a61701c" providerId="ADAL" clId="{0E6924A6-7793-413F-8A40-9F5E40793471}" dt="2024-03-14T18:52:40.484" v="16" actId="478"/>
          <ac:spMkLst>
            <pc:docMk/>
            <pc:sldMk cId="584317150" sldId="1335"/>
            <ac:spMk id="2" creationId="{8F7E3400-C649-4CE5-9140-7D4A293C7201}"/>
          </ac:spMkLst>
        </pc:spChg>
        <pc:spChg chg="mod">
          <ac:chgData name="Diana Romero" userId="095c3cbb-5e09-4b6a-8e9c-644a2a61701c" providerId="ADAL" clId="{0E6924A6-7793-413F-8A40-9F5E40793471}" dt="2024-03-14T18:52:37.774" v="15" actId="20577"/>
          <ac:spMkLst>
            <pc:docMk/>
            <pc:sldMk cId="584317150" sldId="1335"/>
            <ac:spMk id="3" creationId="{16A6D928-7F39-F58B-6801-47676F1D95B6}"/>
          </ac:spMkLst>
        </pc:spChg>
        <pc:graphicFrameChg chg="add">
          <ac:chgData name="Diana Romero" userId="095c3cbb-5e09-4b6a-8e9c-644a2a61701c" providerId="ADAL" clId="{0E6924A6-7793-413F-8A40-9F5E40793471}" dt="2024-03-14T18:53:19.802" v="17"/>
          <ac:graphicFrameMkLst>
            <pc:docMk/>
            <pc:sldMk cId="584317150" sldId="1335"/>
            <ac:graphicFrameMk id="4" creationId="{798C200F-DB7F-E60A-0846-AD6F18417A21}"/>
          </ac:graphicFrameMkLst>
        </pc:graphicFrameChg>
      </pc:sldChg>
      <pc:sldChg chg="add">
        <pc:chgData name="Diana Romero" userId="095c3cbb-5e09-4b6a-8e9c-644a2a61701c" providerId="ADAL" clId="{0E6924A6-7793-413F-8A40-9F5E40793471}" dt="2024-03-14T19:04:41.544" v="22"/>
        <pc:sldMkLst>
          <pc:docMk/>
          <pc:sldMk cId="2381727392" sldId="1336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843982650" sldId="1336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2833391595" sldId="1337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188616519" sldId="1338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4266472816" sldId="1339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016660417" sldId="1340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4006321896" sldId="1341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099934646" sldId="1342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2173664262" sldId="1343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2790521474" sldId="1344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1872815577" sldId="1345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9907518" sldId="1346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2247808986" sldId="1347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1995462218" sldId="1348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165843804" sldId="1349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1531952429" sldId="1350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856387237" sldId="1351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123047992" sldId="1352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4016066199" sldId="1353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676457133" sldId="1354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3316188688" sldId="1355"/>
        </pc:sldMkLst>
      </pc:sldChg>
      <pc:sldChg chg="add del">
        <pc:chgData name="Diana Romero" userId="095c3cbb-5e09-4b6a-8e9c-644a2a61701c" providerId="ADAL" clId="{0E6924A6-7793-413F-8A40-9F5E40793471}" dt="2024-03-14T19:04:35.660" v="20"/>
        <pc:sldMkLst>
          <pc:docMk/>
          <pc:sldMk cId="273915903" sldId="1356"/>
        </pc:sldMkLst>
      </pc:sldChg>
    </pc:docChg>
  </pc:docChgLst>
</pc:chgInfo>
</file>

<file path=ppt/comments/modernComment_4F0_AB13457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0C4340D-AFC5-F040-AFFB-527D16B32E22}" authorId="{378AD9B8-D567-87E6-C7D0-376497F3FA13}" created="2024-03-14T18:50:51.646">
    <pc:sldMkLst xmlns:pc="http://schemas.microsoft.com/office/powerpoint/2013/main/command">
      <pc:docMk/>
      <pc:sldMk cId="2870166897" sldId="1264"/>
    </pc:sldMkLst>
    <p188:txBody>
      <a:bodyPr/>
      <a:lstStyle/>
      <a:p>
        <a:r>
          <a:rPr lang="es-ES_tradnl"/>
          <a:t>Preguntar sobre si saben que son y han usado progressive web apps</a:t>
        </a:r>
      </a:p>
    </p188:txBody>
  </p188:cm>
</p188:cmLst>
</file>

<file path=ppt/comments/modernComment_52F_356C0A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AE1D00B-EA7B-5246-BDD0-F3D175B66D51}" authorId="{378AD9B8-D567-87E6-C7D0-376497F3FA13}" created="2024-03-14T18:51:24.705">
    <pc:sldMkLst xmlns:pc="http://schemas.microsoft.com/office/powerpoint/2013/main/command">
      <pc:docMk/>
      <pc:sldMk cId="896272912" sldId="1327"/>
    </pc:sldMkLst>
    <p188:txBody>
      <a:bodyPr/>
      <a:lstStyle/>
      <a:p>
        <a:r>
          <a:rPr lang="es-ES_tradnl"/>
          <a:t>Preguntar si saben que son service workers y que funcion cumplen</a:t>
        </a:r>
      </a:p>
    </p188:txBody>
  </p188:cm>
</p188:cmLst>
</file>

<file path=ppt/comments/modernComment_533_9DC226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E75D5FD-AC30-D941-8700-987CFBAB35CB}" authorId="{378AD9B8-D567-87E6-C7D0-376497F3FA13}" created="2024-03-14T18:52:21.548">
    <pc:sldMkLst xmlns:pc="http://schemas.microsoft.com/office/powerpoint/2013/main/command">
      <pc:docMk/>
      <pc:sldMk cId="2646746864" sldId="1331"/>
    </pc:sldMkLst>
    <p188:txBody>
      <a:bodyPr/>
      <a:lstStyle/>
      <a:p>
        <a:r>
          <a:rPr lang="es-ES_tradnl"/>
          <a:t>Preguntar si saben que son los web workers y cuando se usan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14/03/2024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9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08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084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27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4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2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218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Preguntar si saben que son los web </a:t>
            </a:r>
            <a:r>
              <a:rPr lang="es-ES" sz="1800" dirty="0" err="1">
                <a:effectLst/>
                <a:latin typeface="Segoe UI" panose="020B0502040204020203" pitchFamily="34" charset="0"/>
              </a:rPr>
              <a:t>workers</a:t>
            </a:r>
            <a:r>
              <a:rPr lang="es-ES" sz="1800" dirty="0">
                <a:effectLst/>
                <a:latin typeface="Segoe UI" panose="020B0502040204020203" pitchFamily="34" charset="0"/>
              </a:rPr>
              <a:t> y cuando se usan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8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9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8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6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i="0" noProof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6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59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242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547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180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59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0314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2269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645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36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6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8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6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02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9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EF8930-E55E-6E55-EFD9-11FC1BCE2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361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6706C-0E6A-60F3-53A2-E7B9CEA00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275541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Sub-Title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1B3B3C-F6D0-2013-4D96-531451D5C4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2148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5F3E59-8616-42DA-BD32-CC49A4AFB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27040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4</a:t>
            </a:r>
            <a:endParaRPr lang="en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89D2DC-835F-CDA0-ECB3-871E54B43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60141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1</a:t>
            </a:r>
            <a:endParaRPr lang="en-UA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2</a:t>
            </a:r>
            <a:endParaRPr lang="en-UA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3</a:t>
            </a:r>
            <a:endParaRPr lang="en-U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4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0DE993-9C2E-0F29-EE7F-8E4B8FBF9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78165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 dirty="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29670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E4CB-CF77-C531-C232-C6D12EEFE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CONTACTS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B50CFA-2417-EAE2-938F-02BA1C72A1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FF43C73-1D73-6E8B-9D33-8C36C6C6B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A53B54-A52F-BF10-BE9A-D1D219A4F8FA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r="1653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 b="-3258"/>
          <a:stretch/>
        </p:blipFill>
        <p:spPr>
          <a:xfrm>
            <a:off x="6440557" y="-1"/>
            <a:ext cx="2041497" cy="1444487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0B817F7-3224-3EE9-5858-E8672551FD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E45C839-61DD-4D81-E975-C90E29196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424515A-A372-D6E5-D017-CDAC28A2B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835CC5-CF86-6E0A-68F2-1E78815B9551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932ECB9-3AEB-EE91-FA5B-18BEB38BD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2BD41EF-BFF5-89D0-1037-60CC793DEB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7FEDC504-810D-553A-7479-ED687C6282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1E823-16E8-0797-D67D-8932F71EFE38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5E9683F-7B21-749C-7C81-5EC32534BF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E42F575-BAEC-1ECA-29ED-6C874A64AF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D4C1F4D-1075-BDE4-2F7E-CEBC7BEAC5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4F1776-1579-FBCB-328F-D40BDAA04F82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1AD48B-52FD-8CA9-2FFF-A98D41AC6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9C679D-903E-D941-17CF-39C1353CA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FAA33BB7-408D-FFF1-5659-671D01273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9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617" y="3948781"/>
            <a:ext cx="2668837" cy="292462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80499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C9957-8D77-FCBF-CE2B-473DEA2D1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75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4D32-4CAA-7CAA-F303-DCFB9AC64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D2EE2-2698-DCBD-A8E3-DD995359F7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3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162BF-4339-F748-3AB7-40BB131BD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45B13-20D7-E7A0-953E-5F17D963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83291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22BCA15-8EE5-403B-213A-0548BBC6D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D3CBA3-5327-4B9A-5B68-6649EBC4C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58549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0" r:id="rId1"/>
    <p:sldLayoutId id="2147484844" r:id="rId2"/>
    <p:sldLayoutId id="2147484889" r:id="rId3"/>
    <p:sldLayoutId id="2147484880" r:id="rId4"/>
    <p:sldLayoutId id="2147484891" r:id="rId5"/>
    <p:sldLayoutId id="2147484888" r:id="rId6"/>
    <p:sldLayoutId id="2147484877" r:id="rId7"/>
    <p:sldLayoutId id="2147484896" r:id="rId8"/>
    <p:sldLayoutId id="2147484881" r:id="rId9"/>
    <p:sldLayoutId id="2147484882" r:id="rId10"/>
    <p:sldLayoutId id="2147484892" r:id="rId11"/>
    <p:sldLayoutId id="2147484883" r:id="rId12"/>
    <p:sldLayoutId id="2147484885" r:id="rId13"/>
    <p:sldLayoutId id="2147484884" r:id="rId14"/>
    <p:sldLayoutId id="2147484886" r:id="rId15"/>
    <p:sldLayoutId id="2147484893" r:id="rId16"/>
    <p:sldLayoutId id="2147484852" r:id="rId17"/>
    <p:sldLayoutId id="2147484887" r:id="rId18"/>
    <p:sldLayoutId id="2147484894" r:id="rId19"/>
    <p:sldLayoutId id="214748489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33_9DC226F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Manifest/shortcut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4F0_AB13457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API/Contact_Picker_AP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eviceMotionEvent" TargetMode="External"/><Relationship Id="rId2" Type="http://schemas.openxmlformats.org/officeDocument/2006/relationships/hyperlink" Target="https://developer.mozilla.org/en-US/docs/Web/API/Geolocation_API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mozilla.org/en-US/docs/Web/API/Bluetooth/requestDevice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mozilla.org/en-US/docs/Web/API/Idle_Detection_API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hatpwacando.today/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.com/aplicaciones/apple-no-eliminara-finalmente-pwa-union-europea-seguiran-funcionando-webkit#:~:text=Apple%20no%20eliminar%C3%A1%20finalmente%20las,seguir%C3%A1n%20funcionando%2C%20pero%20con%20WebKit" TargetMode="External"/><Relationship Id="rId2" Type="http://schemas.openxmlformats.org/officeDocument/2006/relationships/hyperlink" Target="https://brainhub.eu/library/pwa-on-ios#pwa-on-ios-limitations-for-users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orkbox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52F_356C0A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5" y="1004940"/>
            <a:ext cx="11684410" cy="36940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6600" dirty="0"/>
              <a:t>Exploring Progressive Web Applications (PWA): A Technical Overview</a:t>
            </a:r>
            <a:br>
              <a:rPr lang="en-US" sz="6600" dirty="0"/>
            </a:b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1289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E5444-F3AC-C51E-742A-D68BFF02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2" y="2445639"/>
            <a:ext cx="5801541" cy="19667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cache</a:t>
            </a:r>
            <a:endParaRPr lang="en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1267B8-2531-C405-D668-A1651AB4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36" y="889449"/>
            <a:ext cx="4301556" cy="51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red</a:t>
            </a:r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5B56-81DF-0157-5635-3184A65C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2" y="2458527"/>
            <a:ext cx="5801774" cy="197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D66C-34FC-C625-1ACB-D01B35E6CE09}"/>
              </a:ext>
            </a:extLst>
          </p:cNvPr>
          <p:cNvSpPr txBox="1"/>
          <p:nvPr/>
        </p:nvSpPr>
        <p:spPr>
          <a:xfrm>
            <a:off x="7584056" y="1997839"/>
            <a:ext cx="4183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contrario</a:t>
            </a:r>
            <a:r>
              <a:rPr lang="en-US" dirty="0">
                <a:solidFill>
                  <a:schemeClr val="bg1"/>
                </a:solidFill>
              </a:rPr>
              <a:t> de “Solo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” es “Solo red”,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solicitud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través</a:t>
            </a:r>
            <a:r>
              <a:rPr lang="en-US" dirty="0">
                <a:solidFill>
                  <a:schemeClr val="bg1"/>
                </a:solidFill>
              </a:rPr>
              <a:t> de un service worker a la red, sin </a:t>
            </a:r>
            <a:r>
              <a:rPr lang="en-US" dirty="0" err="1">
                <a:solidFill>
                  <a:schemeClr val="bg1"/>
                </a:solidFill>
              </a:rPr>
              <a:t>ninguna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interacción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Esta</a:t>
            </a:r>
            <a:r>
              <a:rPr lang="en-US" dirty="0">
                <a:solidFill>
                  <a:schemeClr val="bg1"/>
                </a:solidFill>
              </a:rPr>
              <a:t> es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estrategia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garantizar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actualización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contenido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piensa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lenguaje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marcado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pero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desventaja</a:t>
            </a:r>
            <a:r>
              <a:rPr lang="en-US" dirty="0">
                <a:solidFill>
                  <a:schemeClr val="bg1"/>
                </a:solidFill>
              </a:rPr>
              <a:t> es que </a:t>
            </a:r>
            <a:r>
              <a:rPr lang="en-US" dirty="0" err="1">
                <a:solidFill>
                  <a:schemeClr val="bg1"/>
                </a:solidFill>
              </a:rPr>
              <a:t>nunca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funcionará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tenga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conexión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0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Cache primero, y </a:t>
            </a:r>
            <a:r>
              <a:rPr lang="en-US" dirty="0" err="1"/>
              <a:t>recurrir</a:t>
            </a:r>
            <a:r>
              <a:rPr lang="en-US" dirty="0"/>
              <a:t> a la red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9F7E4-4DA0-20C8-742E-D86FE2D3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2035866"/>
            <a:ext cx="5744880" cy="278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04622-503D-F7CE-83D6-F6F7A635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05" y="1019456"/>
            <a:ext cx="4794870" cy="48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Primero de la red y </a:t>
            </a:r>
            <a:r>
              <a:rPr lang="en-US" dirty="0" err="1"/>
              <a:t>recurrir</a:t>
            </a:r>
            <a:r>
              <a:rPr lang="en-US" dirty="0"/>
              <a:t> a la cache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F4B4C-71DE-507C-F87F-B68F5BF1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25" y="1992734"/>
            <a:ext cx="5922744" cy="2872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1382-8CD2-41D1-1C5F-7ABE762D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83" y="1088995"/>
            <a:ext cx="5402292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Revalidacion</a:t>
            </a:r>
            <a:r>
              <a:rPr lang="en-US" dirty="0"/>
              <a:t> </a:t>
            </a:r>
            <a:r>
              <a:rPr lang="en-US" dirty="0" err="1"/>
              <a:t>inactiva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periodo</a:t>
            </a:r>
            <a:r>
              <a:rPr lang="en-US" dirty="0"/>
              <a:t> de </a:t>
            </a:r>
            <a:r>
              <a:rPr lang="en-US" dirty="0" err="1"/>
              <a:t>inactividad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3409B-893F-BBA0-566E-A58DD7F8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9" y="2314179"/>
            <a:ext cx="4575078" cy="2218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58406-B6B7-28E4-7C31-81D9D472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57" y="1593787"/>
            <a:ext cx="5664430" cy="3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Almacenando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web</a:t>
            </a:r>
            <a:endParaRPr lang="en-U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44E165-C5F7-34E1-3393-87ABC0EB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54" y="1187685"/>
            <a:ext cx="9366691" cy="44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Almacenando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web</a:t>
            </a:r>
            <a:endParaRPr lang="en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4BA98-08A4-BA58-C430-F55EA702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33" y="1118269"/>
            <a:ext cx="3777849" cy="4634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2DD45-80FE-1329-4418-1100509B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428" y="1118269"/>
            <a:ext cx="4220435" cy="46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95" y="1299978"/>
            <a:ext cx="10617405" cy="35797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200" dirty="0"/>
              <a:t>Web workers</a:t>
            </a:r>
          </a:p>
        </p:txBody>
      </p:sp>
      <p:pic>
        <p:nvPicPr>
          <p:cNvPr id="3" name="Picture 2" descr="Web Workers API en Javascript - TecnoPS">
            <a:extLst>
              <a:ext uri="{FF2B5EF4-FFF2-40B4-BE49-F238E27FC236}">
                <a16:creationId xmlns:a16="http://schemas.microsoft.com/office/drawing/2014/main" id="{E8831C8E-351C-2222-A925-9A198237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"/>
          <a:stretch/>
        </p:blipFill>
        <p:spPr bwMode="auto">
          <a:xfrm>
            <a:off x="8068300" y="293740"/>
            <a:ext cx="3882605" cy="201247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674686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1583409" cy="4913670"/>
          </a:xfrm>
        </p:spPr>
        <p:txBody>
          <a:bodyPr/>
          <a:lstStyle/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Ejecución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Paralelo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Mejora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Rendimiento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Comunicación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Limitaciones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Compatibilidad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web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73181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web workers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8E972-857C-858A-233B-86370D3F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90" y="1132162"/>
            <a:ext cx="8872419" cy="45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D3C3-7258-0FD0-E800-A9F4994E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253F1-7D73-8EEE-3C6E-303FC96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9705" y="254000"/>
            <a:ext cx="6349005" cy="5524499"/>
          </a:xfrm>
        </p:spPr>
        <p:txBody>
          <a:bodyPr/>
          <a:lstStyle/>
          <a:p>
            <a:endParaRPr lang="es-ES_tradnl" sz="2800" dirty="0"/>
          </a:p>
          <a:p>
            <a:r>
              <a:rPr lang="es-ES_tradnl" sz="2800" dirty="0"/>
              <a:t>Introducción Sergio y Mateo</a:t>
            </a:r>
          </a:p>
          <a:p>
            <a:r>
              <a:rPr lang="es-ES_tradnl" sz="2800" dirty="0"/>
              <a:t>Que es PWA</a:t>
            </a:r>
          </a:p>
          <a:p>
            <a:r>
              <a:rPr lang="es-ES_tradnl" sz="2800" dirty="0"/>
              <a:t>Service workers</a:t>
            </a:r>
          </a:p>
          <a:p>
            <a:r>
              <a:rPr lang="es-ES_tradnl" sz="2800" dirty="0"/>
              <a:t>Web Workers</a:t>
            </a:r>
          </a:p>
          <a:p>
            <a:r>
              <a:rPr lang="es-ES_tradnl" sz="2800" dirty="0"/>
              <a:t>PWA a fondo</a:t>
            </a:r>
          </a:p>
          <a:p>
            <a:r>
              <a:rPr lang="es-ES_tradnl" sz="2800" dirty="0"/>
              <a:t>Limitaciones PWA</a:t>
            </a:r>
          </a:p>
          <a:p>
            <a:r>
              <a:rPr lang="es-ES_tradnl" sz="2800" dirty="0"/>
              <a:t>Workbox</a:t>
            </a:r>
          </a:p>
          <a:p>
            <a:r>
              <a:rPr lang="es-ES_tradnl" sz="2800" dirty="0"/>
              <a:t>DEMO</a:t>
            </a:r>
          </a:p>
          <a:p>
            <a:pPr marL="0" indent="0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28067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web workers</a:t>
            </a:r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4DBD3-EDE0-D2BC-DB4B-0A32241A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5" y="1887305"/>
            <a:ext cx="9787129" cy="30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Buscaminas</a:t>
            </a:r>
            <a:endParaRPr lang="en-UA" dirty="0"/>
          </a:p>
        </p:txBody>
      </p:sp>
      <p:pic>
        <p:nvPicPr>
          <p:cNvPr id="6" name="proxx-nonomt.mp4">
            <a:hlinkClick r:id="" action="ppaction://media"/>
            <a:extLst>
              <a:ext uri="{FF2B5EF4-FFF2-40B4-BE49-F238E27FC236}">
                <a16:creationId xmlns:a16="http://schemas.microsoft.com/office/drawing/2014/main" id="{88260558-3EE9-3EC9-A794-09A0E52C3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51067" y="974784"/>
            <a:ext cx="3031410" cy="4908431"/>
          </a:xfrm>
          <a:prstGeom prst="rect">
            <a:avLst/>
          </a:prstGeom>
        </p:spPr>
      </p:pic>
      <p:pic>
        <p:nvPicPr>
          <p:cNvPr id="8" name="proxx-omt.mp4">
            <a:hlinkClick r:id="" action="ppaction://media"/>
            <a:extLst>
              <a:ext uri="{FF2B5EF4-FFF2-40B4-BE49-F238E27FC236}">
                <a16:creationId xmlns:a16="http://schemas.microsoft.com/office/drawing/2014/main" id="{F204361C-BE5A-759A-0423-66C73EDAD3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7739" y="974785"/>
            <a:ext cx="3031410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093429"/>
            <a:ext cx="10975497" cy="4913670"/>
          </a:xfrm>
        </p:spPr>
        <p:txBody>
          <a:bodyPr/>
          <a:lstStyle/>
          <a:p>
            <a:r>
              <a:rPr lang="es-ES_tradnl" sz="2800" b="1" dirty="0"/>
              <a:t>Multiplataforma</a:t>
            </a:r>
            <a:r>
              <a:rPr lang="es-ES_tradnl" sz="2800" dirty="0"/>
              <a:t>: Las PWAs están diseñadas para funcionar sin problemas en diferentes dispositivos y plataformas, garantizando una experiencia consistente ya sea en una computadora de escritorio, tableta o teléfono inteligente.</a:t>
            </a:r>
          </a:p>
          <a:p>
            <a:r>
              <a:rPr lang="es-ES_tradnl" sz="2800" b="1" dirty="0"/>
              <a:t>Responsivas</a:t>
            </a:r>
            <a:r>
              <a:rPr lang="es-ES_tradnl" sz="2800" dirty="0"/>
              <a:t>: Las PWAs se construyen siguiendo los principios de diseño responsivo, adaptándose a diferentes tamaños y orientaciones de pantalla para una usabilidad óptima.</a:t>
            </a:r>
          </a:p>
          <a:p>
            <a:r>
              <a:rPr lang="es-ES_tradnl" sz="2800" b="1" dirty="0"/>
              <a:t>Offline</a:t>
            </a:r>
            <a:r>
              <a:rPr lang="es-ES_tradnl" sz="2800" dirty="0"/>
              <a:t>: Una de las características destacadas de las PWAs es su capacidad para funcionar sin conexión o en situaciones de baja conectividad. Esto se logra mediante el uso de </a:t>
            </a:r>
            <a:r>
              <a:rPr lang="es-ES_tradnl" sz="2800" b="1" dirty="0"/>
              <a:t>"</a:t>
            </a:r>
            <a:r>
              <a:rPr lang="es-ES_tradnl" sz="2800" b="1" dirty="0" err="1"/>
              <a:t>service</a:t>
            </a:r>
            <a:r>
              <a:rPr lang="es-ES_tradnl" sz="2800" b="1" dirty="0"/>
              <a:t> workers",</a:t>
            </a:r>
            <a:r>
              <a:rPr lang="es-ES_tradnl" sz="2800" dirty="0"/>
              <a:t> permitiendo acceso a ciertas funcionalidades sin conexión a la red.</a:t>
            </a:r>
          </a:p>
          <a:p>
            <a:pPr marL="0" indent="0">
              <a:buNone/>
            </a:pPr>
            <a:endParaRPr lang="es-ES_tradnl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A"/>
              <a:t>principales caracter</a:t>
            </a:r>
            <a:r>
              <a:rPr lang="en-US" dirty="0" err="1"/>
              <a:t>i</a:t>
            </a:r>
            <a:r>
              <a:rPr lang="en-UA"/>
              <a:t>sticas de las PWA:</a:t>
            </a:r>
            <a:br>
              <a:rPr lang="en-UA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548765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r>
              <a:rPr lang="es-ES_tradnl" sz="2800" b="1" dirty="0"/>
              <a:t>Experiencia Similar a una Aplicación</a:t>
            </a:r>
            <a:r>
              <a:rPr lang="es-ES_tradnl" sz="2800" dirty="0"/>
              <a:t>: Las PWAs ofrecen a los usuarios una experiencia similar a la de una aplicación, que incluye animaciones fluidas, interacciones inmersivas y la capacidad de agregar un icono en la pantalla de inicio para un acceso rápido.</a:t>
            </a:r>
          </a:p>
          <a:p>
            <a:r>
              <a:rPr lang="es-ES_tradnl" sz="2800" b="1" dirty="0"/>
              <a:t>Seguridad</a:t>
            </a:r>
            <a:r>
              <a:rPr lang="es-ES_tradnl" sz="2800" dirty="0"/>
              <a:t>: Las PWAs se sirven a través de HTTPS, garantizando la integridad y seguridad de los datos. Esto es particularmente crucial para aplicaciones que manejan información sensible.</a:t>
            </a:r>
          </a:p>
          <a:p>
            <a:r>
              <a:rPr lang="es-ES_tradnl" sz="2800" b="1" dirty="0"/>
              <a:t>Instalación</a:t>
            </a:r>
            <a:r>
              <a:rPr lang="es-ES_tradnl" sz="2800" dirty="0"/>
              <a:t> : Los usuarios pueden instalar fácilmente las PWAs sin necesidad de descargarlas desde una tienda de aplicaciones. </a:t>
            </a:r>
          </a:p>
          <a:p>
            <a:endParaRPr lang="es-ES_tradnl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A"/>
              <a:t>principales características de las PWA:</a:t>
            </a:r>
            <a:br>
              <a:rPr lang="en-UA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381727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</a:t>
            </a:r>
            <a:r>
              <a:rPr lang="en-US" dirty="0" err="1"/>
              <a:t>manifiesto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0DFC7-7549-94C7-735A-F2E06099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039" y="758097"/>
            <a:ext cx="4319673" cy="598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11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</a:t>
            </a:r>
            <a:r>
              <a:rPr lang="en-US" dirty="0" err="1"/>
              <a:t>manifiesto</a:t>
            </a:r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9B35C-3B62-20AF-0B16-08E1599E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517739"/>
            <a:ext cx="11466660" cy="338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IOS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E4D1D-3A8C-A2C9-0E8E-3B8547FD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269518"/>
            <a:ext cx="11255483" cy="43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Criterios</a:t>
            </a:r>
            <a:r>
              <a:rPr lang="en-US" dirty="0"/>
              <a:t> de </a:t>
            </a:r>
            <a:r>
              <a:rPr lang="en-US" dirty="0" err="1"/>
              <a:t>instalacion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D5EF8-9AB6-02FE-F0F0-01FF85177F4E}"/>
              </a:ext>
            </a:extLst>
          </p:cNvPr>
          <p:cNvSpPr txBox="1"/>
          <p:nvPr/>
        </p:nvSpPr>
        <p:spPr>
          <a:xfrm>
            <a:off x="331840" y="2397948"/>
            <a:ext cx="11022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Web App </a:t>
            </a:r>
            <a:r>
              <a:rPr lang="es-ES_tradnl" sz="3200" dirty="0" err="1">
                <a:solidFill>
                  <a:schemeClr val="bg1"/>
                </a:solidFill>
              </a:rPr>
              <a:t>Manifiest</a:t>
            </a:r>
            <a:endParaRPr lang="es-ES_tradnl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Etiquetas meta para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Service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90745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2" y="1246756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9600" dirty="0" err="1"/>
              <a:t>Caracteristicas</a:t>
            </a:r>
            <a:r>
              <a:rPr lang="es-ES_tradnl" sz="9600" dirty="0"/>
              <a:t> que tal vez no </a:t>
            </a:r>
            <a:r>
              <a:rPr lang="es-ES_tradnl" sz="9600" dirty="0" err="1"/>
              <a:t>conocias</a:t>
            </a:r>
            <a:r>
              <a:rPr lang="es-ES_tradnl" sz="9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0165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Atajos (</a:t>
            </a:r>
            <a:r>
              <a:rPr lang="es-ES_tradnl" dirty="0" err="1"/>
              <a:t>Shortcuts</a:t>
            </a:r>
            <a:r>
              <a:rPr lang="es-ES_tradnl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31991-7AD3-309B-20C4-7947EBC7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970350"/>
            <a:ext cx="2869116" cy="401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CA225-8778-A83C-494A-C24AE90C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2" y="966827"/>
            <a:ext cx="7772400" cy="425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B4170-2B39-2FBA-908B-9FBEF66C6BD2}"/>
              </a:ext>
            </a:extLst>
          </p:cNvPr>
          <p:cNvSpPr txBox="1"/>
          <p:nvPr/>
        </p:nvSpPr>
        <p:spPr>
          <a:xfrm>
            <a:off x="6276278" y="597495"/>
            <a:ext cx="294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MANIFEST.JSON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45057-B9A0-1A8E-5CA8-E38028A05423}"/>
              </a:ext>
            </a:extLst>
          </p:cNvPr>
          <p:cNvSpPr txBox="1"/>
          <p:nvPr/>
        </p:nvSpPr>
        <p:spPr>
          <a:xfrm>
            <a:off x="331841" y="5614174"/>
            <a:ext cx="1124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https://developer.mozilla.org/en-US/docs/Web/Manifest/shortcuts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936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F796-B1DD-6204-F3A7-0DEFC686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una pwa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C4FA5-B9CA-6651-74DD-BD2C3C8822CB}"/>
              </a:ext>
            </a:extLst>
          </p:cNvPr>
          <p:cNvSpPr txBox="1"/>
          <p:nvPr/>
        </p:nvSpPr>
        <p:spPr>
          <a:xfrm>
            <a:off x="331840" y="1799062"/>
            <a:ext cx="11041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3200" b="0" i="0" dirty="0">
                <a:solidFill>
                  <a:srgbClr val="0D0D0D"/>
                </a:solidFill>
                <a:effectLst/>
                <a:latin typeface="Söhne"/>
              </a:rPr>
              <a:t>Las Aplicaciones Web Progresivas (PWAs) aplicaciones web que combina las mejores características de los sitios web tradicionales y las aplicaciones móviles nativas. Estas aplicaciones aprovechan las tecnologías web modernas para proporcionar a los usuarios una experiencia fluida y atractiva en diferentes dispositivos.</a:t>
            </a:r>
            <a:br>
              <a:rPr lang="es-ES_tradnl" sz="3200" dirty="0"/>
            </a:b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87016689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Acceso a Contactos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1D39-EF80-BCC3-1036-50D3ADF8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1155080"/>
            <a:ext cx="51943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502C-B6BA-8718-1886-1EF566C8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968713"/>
            <a:ext cx="73660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1" y="5614174"/>
            <a:ext cx="112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https://developer.mozilla.org/en-US/docs/Web/API/Contact_Picker_API</a:t>
            </a:r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FD6E-FC83-D353-E72E-010B899C63B6}"/>
              </a:ext>
            </a:extLst>
          </p:cNvPr>
          <p:cNvSpPr txBox="1"/>
          <p:nvPr/>
        </p:nvSpPr>
        <p:spPr>
          <a:xfrm>
            <a:off x="8143086" y="3385447"/>
            <a:ext cx="37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https only!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75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Localizacion</a:t>
            </a:r>
            <a:r>
              <a:rPr lang="es-ES_tradnl" dirty="0"/>
              <a:t> y movimiento dispositivo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https://developer.mozilla.org/en-US/docs/Web/API/Geolocation_API</a:t>
            </a:r>
            <a:endParaRPr lang="es-ES_tradnl" dirty="0"/>
          </a:p>
          <a:p>
            <a:r>
              <a:rPr lang="es-ES_tradnl" dirty="0">
                <a:hlinkClick r:id="rId3"/>
              </a:rPr>
              <a:t>https://developer.mozilla.org/en-US/docs/Web/API/DeviceMotionEvent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CE258-B0C0-1CE4-2FE8-1A27C936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0" y="891574"/>
            <a:ext cx="6183351" cy="4427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B072D-B5FD-D465-2323-72FD4734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063" y="891574"/>
            <a:ext cx="5342517" cy="10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Dispositivos externos (Bluetooth)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https://developer.mozilla.org/en-US/docs/Web/API/Bluetooth/requestDevice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5FAE8-B021-1B5E-6CFB-055DEAD9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5"/>
            <a:ext cx="6667721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Deteccion</a:t>
            </a:r>
            <a:r>
              <a:rPr lang="es-ES_tradnl" dirty="0"/>
              <a:t> inactividad (Idle)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5434361" y="3198541"/>
            <a:ext cx="743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https://developer.mozilla.org/en-US/docs/Web/API/Idle_Detection_API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F8F83-5F67-6816-FDA3-B89CC60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4"/>
            <a:ext cx="4359106" cy="5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6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Otras </a:t>
            </a:r>
            <a:r>
              <a:rPr lang="es-ES_tradnl" dirty="0" err="1"/>
              <a:t>caracteristicas</a:t>
            </a:r>
            <a:endParaRPr lang="es-ES_tradn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7977" y="1069032"/>
            <a:ext cx="11401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Offline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Instalables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Actualizaciones automáticas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Cámara y Micrófono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Detección código de barras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Notificaciones push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Autenticación biométrica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archivos del sistema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Listado completo:</a:t>
            </a:r>
          </a:p>
          <a:p>
            <a:r>
              <a:rPr lang="es-ES_tradnl" dirty="0">
                <a:solidFill>
                  <a:schemeClr val="bg1"/>
                </a:solidFill>
                <a:hlinkClick r:id="rId2"/>
              </a:rPr>
              <a:t>https://whatpwacando.today/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5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Limitaciones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r>
              <a:rPr lang="es-ES_tradnl" b="1" dirty="0"/>
              <a:t>Notificaciones</a:t>
            </a:r>
            <a:r>
              <a:rPr lang="es-ES_tradnl" dirty="0"/>
              <a:t> </a:t>
            </a:r>
            <a:r>
              <a:rPr lang="es-ES_tradnl" b="1" dirty="0"/>
              <a:t>Push:</a:t>
            </a:r>
            <a:r>
              <a:rPr lang="es-ES_tradnl" dirty="0"/>
              <a:t> en iOS las notificaciones no están soportadas</a:t>
            </a:r>
          </a:p>
          <a:p>
            <a:r>
              <a:rPr lang="es-ES_tradnl" b="1" dirty="0"/>
              <a:t>Geofencing</a:t>
            </a:r>
            <a:r>
              <a:rPr lang="es-ES_tradnl" dirty="0"/>
              <a:t>: Perímetros</a:t>
            </a:r>
          </a:p>
          <a:p>
            <a:r>
              <a:rPr lang="es-ES_tradnl" b="1" dirty="0"/>
              <a:t>Brillo de pantalla</a:t>
            </a:r>
          </a:p>
          <a:p>
            <a:r>
              <a:rPr lang="es-ES_tradnl" b="1" dirty="0"/>
              <a:t>Wakelock</a:t>
            </a:r>
            <a:r>
              <a:rPr lang="es-ES_tradnl" dirty="0"/>
              <a:t>: Prevenir que pantalla del dispositivo se apague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2"/>
              </a:rPr>
              <a:t>https://brainhub.eu/library/pwa-on-ios#pwa-on-ios-limitations-for-users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https://www.xataka.com/aplicaciones/apple-no-eliminara-finalmente-pwa-union-europea-seguiran-funcionando-webkit#:~:text=Apple%20no%20eliminar%C3%A1%20finalmente%20las,seguir%C3%A1n%20funcionando%2C%20pero%20con%20WebKit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951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workbox</a:t>
            </a:r>
            <a:endParaRPr lang="es-ES_tradnl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3200" dirty="0">
                <a:hlinkClick r:id="rId2"/>
              </a:rPr>
              <a:t>Workbox</a:t>
            </a:r>
            <a:r>
              <a:rPr lang="es-ES_tradnl" sz="3200" dirty="0"/>
              <a:t> es una librería de JavaScript desarrollada por Google que simplifica la creación de </a:t>
            </a:r>
            <a:r>
              <a:rPr lang="es-ES_tradnl" sz="3200" dirty="0" err="1"/>
              <a:t>service</a:t>
            </a:r>
            <a:r>
              <a:rPr lang="es-ES_tradnl" sz="3200" dirty="0"/>
              <a:t> workers y la gestión de cachés en aplicaciones web progresivas (PWAs)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6100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caracteristicas</a:t>
            </a:r>
            <a:endParaRPr lang="es-ES_tradnl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236" y="1050373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400" b="1" dirty="0"/>
              <a:t>Generación de Service Workers</a:t>
            </a:r>
            <a:r>
              <a:rPr lang="es-ES_tradnl" sz="2400" dirty="0"/>
              <a:t>: Workbox proporciona utilidades para generar </a:t>
            </a:r>
            <a:r>
              <a:rPr lang="es-ES_tradnl" sz="2400" dirty="0" err="1"/>
              <a:t>service</a:t>
            </a:r>
            <a:r>
              <a:rPr lang="es-ES_tradnl" sz="2400" dirty="0"/>
              <a:t> workers de manera eficiente, lo que facilita la implementación de estrategias avanzadas de almacenamiento en caché y manejo de solicitudes.</a:t>
            </a:r>
          </a:p>
          <a:p>
            <a:pPr marL="0" indent="0">
              <a:buNone/>
            </a:pPr>
            <a:r>
              <a:rPr lang="es-ES_tradnl" sz="2400" b="1" dirty="0"/>
              <a:t>Caché y Precarga</a:t>
            </a:r>
            <a:r>
              <a:rPr lang="es-ES_tradnl" sz="2400" dirty="0"/>
              <a:t>: Permite a los desarrolladores gestionar fácilmente el almacenamiento en caché de recursos, como archivos HTML, CSS, JavaScript e imágenes. También ofrece funcionalidades avanzadas de precarga para mejorar la velocidad de carga de la aplicación.</a:t>
            </a:r>
          </a:p>
          <a:p>
            <a:pPr marL="0" indent="0">
              <a:buNone/>
            </a:pPr>
            <a:r>
              <a:rPr lang="es-ES_tradnl" sz="2400" b="1" dirty="0"/>
              <a:t>Estrategias de Caché</a:t>
            </a:r>
            <a:r>
              <a:rPr lang="es-ES_tradnl" sz="2400" dirty="0"/>
              <a:t>: Workbox ofrece varias estrategias de caché predefinidas, como "Cache </a:t>
            </a:r>
            <a:r>
              <a:rPr lang="es-ES_tradnl" sz="2400" dirty="0" err="1"/>
              <a:t>First</a:t>
            </a:r>
            <a:r>
              <a:rPr lang="es-ES_tradnl" sz="2400" dirty="0"/>
              <a:t>", "Network </a:t>
            </a:r>
            <a:r>
              <a:rPr lang="es-ES_tradnl" sz="2400" dirty="0" err="1"/>
              <a:t>First</a:t>
            </a:r>
            <a:r>
              <a:rPr lang="es-ES_tradnl" sz="2400" dirty="0"/>
              <a:t>", "</a:t>
            </a:r>
            <a:r>
              <a:rPr lang="es-ES_tradnl" sz="2400" dirty="0" err="1"/>
              <a:t>Stale</a:t>
            </a:r>
            <a:r>
              <a:rPr lang="es-ES_tradnl" sz="2400" dirty="0"/>
              <a:t> </a:t>
            </a:r>
            <a:r>
              <a:rPr lang="es-ES_tradnl" sz="2400" dirty="0" err="1"/>
              <a:t>While</a:t>
            </a:r>
            <a:r>
              <a:rPr lang="es-ES_tradnl" sz="2400" dirty="0"/>
              <a:t> </a:t>
            </a:r>
            <a:r>
              <a:rPr lang="es-ES_tradnl" sz="2400" dirty="0" err="1"/>
              <a:t>Revalidate</a:t>
            </a:r>
            <a:r>
              <a:rPr lang="es-ES_tradnl" sz="2400" dirty="0"/>
              <a:t>", entre otras. Estas estrategias permiten controlar cómo se gestionan las solicitudes y respuestas en el </a:t>
            </a:r>
            <a:r>
              <a:rPr lang="es-ES_tradnl" sz="2400" dirty="0" err="1"/>
              <a:t>service</a:t>
            </a:r>
            <a:r>
              <a:rPr lang="es-ES_tradnl" sz="2400" dirty="0"/>
              <a:t> worker.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8308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caracteristicas</a:t>
            </a:r>
            <a:endParaRPr lang="es-ES_tradnl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800" b="1" dirty="0"/>
              <a:t>Generación de Manifiesto</a:t>
            </a:r>
            <a:r>
              <a:rPr lang="es-ES_tradnl" sz="2800" dirty="0"/>
              <a:t>: Facilita la generación de un manifiesto de aplicación (app manifest) para PWAs, lo que simplifica la instalación y el manejo de la aplicación en dispositivos móviles.</a:t>
            </a:r>
          </a:p>
          <a:p>
            <a:pPr marL="0" indent="0">
              <a:buNone/>
            </a:pPr>
            <a:r>
              <a:rPr lang="es-ES_tradnl" sz="2800" b="1" dirty="0"/>
              <a:t>Gestión de Versiones</a:t>
            </a:r>
            <a:r>
              <a:rPr lang="es-ES_tradnl" sz="2800" dirty="0"/>
              <a:t>: Ayuda a manejar las versiones del </a:t>
            </a:r>
            <a:r>
              <a:rPr lang="es-ES_tradnl" sz="2800" dirty="0" err="1"/>
              <a:t>service</a:t>
            </a:r>
            <a:r>
              <a:rPr lang="es-ES_tradnl" sz="2800" dirty="0"/>
              <a:t> worker y de los recursos caché, facilitando la actualización controlada de las PWAs.</a:t>
            </a:r>
          </a:p>
          <a:p>
            <a:pPr marL="0" indent="0">
              <a:buNone/>
            </a:pPr>
            <a:r>
              <a:rPr lang="es-ES_tradnl" sz="2800" b="1" dirty="0"/>
              <a:t>Integración con Build Tools</a:t>
            </a:r>
            <a:r>
              <a:rPr lang="es-ES_tradnl" sz="2800" dirty="0"/>
              <a:t>: Puede integrarse fácilmente con herramientas de construcción (build tools) y flujos de trabajo populares, como Webpack, para optimizar y automatizar el proceso de construcción de PWAs.</a:t>
            </a:r>
          </a:p>
        </p:txBody>
      </p:sp>
    </p:spTree>
    <p:extLst>
      <p:ext uri="{BB962C8B-B14F-4D97-AF65-F5344CB8AC3E}">
        <p14:creationId xmlns:p14="http://schemas.microsoft.com/office/powerpoint/2010/main" val="283428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473" y="2395654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13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431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95" y="293740"/>
            <a:ext cx="10617405" cy="35797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200" dirty="0"/>
              <a:t>Service workers api</a:t>
            </a:r>
          </a:p>
        </p:txBody>
      </p:sp>
      <p:pic>
        <p:nvPicPr>
          <p:cNvPr id="2" name="Picture 2" descr="What is a Service Worker?. Service Worker is a script that works… | by  Ceyhun Keklik | Commencis | Medium">
            <a:extLst>
              <a:ext uri="{FF2B5EF4-FFF2-40B4-BE49-F238E27FC236}">
                <a16:creationId xmlns:a16="http://schemas.microsoft.com/office/drawing/2014/main" id="{DE023170-E473-FF0B-51DE-A7C4681C0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2"/>
          <a:stretch/>
        </p:blipFill>
        <p:spPr bwMode="auto">
          <a:xfrm>
            <a:off x="8479238" y="293740"/>
            <a:ext cx="3604812" cy="186848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9627291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F9778D8F-FA8A-6648-E124-FC7F5260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360" y="1062421"/>
            <a:ext cx="2875280" cy="287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274CAEB-3BBC-A0F5-9E43-3CE6C232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2" y="4257040"/>
            <a:ext cx="11528315" cy="1157539"/>
          </a:xfrm>
        </p:spPr>
        <p:txBody>
          <a:bodyPr/>
          <a:lstStyle/>
          <a:p>
            <a:pPr algn="ctr"/>
            <a:r>
              <a:rPr lang="es-CO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en-US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1364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3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684415"/>
            <a:ext cx="4615941" cy="2937690"/>
          </a:xfrm>
        </p:spPr>
        <p:txBody>
          <a:bodyPr/>
          <a:lstStyle/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Proxy y Caché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Event-Driven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Independiente de la Página</a:t>
            </a:r>
          </a:p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Ciclo de Vida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Background</a:t>
            </a:r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Sync</a:t>
            </a: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service worker</a:t>
            </a:r>
            <a:endParaRPr lang="en-UA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57E596-84B2-EFA5-A9EC-2329FB88E65C}"/>
              </a:ext>
            </a:extLst>
          </p:cNvPr>
          <p:cNvSpPr txBox="1">
            <a:spLocks/>
          </p:cNvSpPr>
          <p:nvPr/>
        </p:nvSpPr>
        <p:spPr>
          <a:xfrm>
            <a:off x="5724396" y="1684415"/>
            <a:ext cx="5419594" cy="2329842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Notificaciones </a:t>
            </a:r>
            <a:r>
              <a:rPr lang="es-ES_tradnl" sz="2800" b="1" dirty="0" err="1">
                <a:solidFill>
                  <a:srgbClr val="0D0D0D"/>
                </a:solidFill>
                <a:latin typeface="Söhne"/>
              </a:rPr>
              <a:t>Push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Seguridad</a:t>
            </a: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Limitaciones de Acceso</a:t>
            </a: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Compatibilidad</a:t>
            </a:r>
            <a:endParaRPr lang="es-ES_tradnl" sz="280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s-ES_tradnl" sz="2800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endParaRPr lang="es-ES_tradnl" sz="28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677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90038-A366-B910-E569-379BAB1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764" y="1705384"/>
            <a:ext cx="6110472" cy="26085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Registrando</a:t>
            </a:r>
            <a:r>
              <a:rPr lang="en-US" dirty="0"/>
              <a:t> un service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32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81" y="972165"/>
            <a:ext cx="3789223" cy="4913670"/>
          </a:xfrm>
        </p:spPr>
        <p:txBody>
          <a:bodyPr/>
          <a:lstStyle/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Install</a:t>
            </a: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Activate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Fetch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Message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eventos</a:t>
            </a:r>
            <a:endParaRPr lang="en-UA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E3F54EB-9D8E-0AC3-8998-BCFE5FBDB646}"/>
              </a:ext>
            </a:extLst>
          </p:cNvPr>
          <p:cNvSpPr txBox="1">
            <a:spLocks/>
          </p:cNvSpPr>
          <p:nvPr/>
        </p:nvSpPr>
        <p:spPr>
          <a:xfrm>
            <a:off x="5235879" y="1168407"/>
            <a:ext cx="5275545" cy="4913670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b="1" dirty="0">
                <a:solidFill>
                  <a:srgbClr val="0D0D0D"/>
                </a:solidFill>
                <a:latin typeface="Söhne"/>
              </a:rPr>
              <a:t>Push</a:t>
            </a:r>
          </a:p>
          <a:p>
            <a:pPr fontAlgn="auto">
              <a:spcAft>
                <a:spcPts val="0"/>
              </a:spcAft>
            </a:pPr>
            <a:r>
              <a:rPr lang="en-US" sz="2800" b="1" dirty="0">
                <a:solidFill>
                  <a:srgbClr val="0D0D0D"/>
                </a:solidFill>
                <a:latin typeface="Söhne"/>
              </a:rPr>
              <a:t>Sync</a:t>
            </a:r>
          </a:p>
          <a:p>
            <a:pPr fontAlgn="auto">
              <a:spcAft>
                <a:spcPts val="0"/>
              </a:spcAft>
            </a:pPr>
            <a:r>
              <a:rPr lang="en-US" sz="2800" b="1" dirty="0" err="1">
                <a:solidFill>
                  <a:srgbClr val="0D0D0D"/>
                </a:solidFill>
                <a:latin typeface="Söhne"/>
              </a:rPr>
              <a:t>Notificationclick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r>
              <a:rPr lang="en-US" sz="2800" b="1" dirty="0" err="1">
                <a:solidFill>
                  <a:srgbClr val="0D0D0D"/>
                </a:solidFill>
                <a:latin typeface="Söhne"/>
              </a:rPr>
              <a:t>Notificationclose</a:t>
            </a:r>
            <a:endParaRPr lang="en-US" sz="2800" dirty="0">
              <a:solidFill>
                <a:srgbClr val="0D0D0D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s-ES_tradnl" sz="44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2316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eventos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1BE92-15C6-DC3E-29A3-50C735E6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25" y="1061993"/>
            <a:ext cx="6167575" cy="54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1487235" cy="4913670"/>
          </a:xfrm>
        </p:spPr>
        <p:txBody>
          <a:bodyPr/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First (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Primero)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First (Red Primero)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Falling Back to Network (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a Red)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Falling Back to Cache (Red con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Then Network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Stale-While-Revalidate</a:t>
            </a: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Only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Only</a:t>
            </a: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Estrategias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cache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82352933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7000"/>
      </a:accent1>
      <a:accent2>
        <a:srgbClr val="FEB700"/>
      </a:accent2>
      <a:accent3>
        <a:srgbClr val="76B340"/>
      </a:accent3>
      <a:accent4>
        <a:srgbClr val="E52B00"/>
      </a:accent4>
      <a:accent5>
        <a:srgbClr val="E46E25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5f28f2-30f1-4728-84d2-86d96e143488">
      <Terms xmlns="http://schemas.microsoft.com/office/infopath/2007/PartnerControls"/>
    </lcf76f155ced4ddcb4097134ff3c332f>
    <TaxCatchAll xmlns="341e6018-ac0a-4dfb-8409-db9e0d25502e" xsi:nil="true"/>
    <_x041a__x043e__x043c__x0435__x0442__x0430__x0440_ xmlns="835f28f2-30f1-4728-84d2-86d96e143488" xsi:nil="true"/>
    <i xmlns="835f28f2-30f1-4728-84d2-86d96e143488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8" ma:contentTypeDescription="Create a new document." ma:contentTypeScope="" ma:versionID="4471199d7e5a5c50520c2c2ebf6a0dd8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4092a082eee0aa91d449b7e093bdccf7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i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68cd7d8-5382-4cfe-9c4a-97413ca48c3c}" ma:internalName="TaxCatchAll" ma:showField="CatchAllData" ma:web="341e6018-ac0a-4dfb-8409-db9e0d2550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Comment" ma:format="Dropdown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0265ef5-b97d-40e9-861a-64405a6b75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" ma:index="25" nillable="true" ma:displayName="i" ma:format="Thumbnail" ma:internalName="i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9033E08-7FE9-4F6D-B155-A8777B4A5A57}">
  <ds:schemaRefs>
    <ds:schemaRef ds:uri="http://schemas.openxmlformats.org/package/2006/metadata/core-properties"/>
    <ds:schemaRef ds:uri="341e6018-ac0a-4dfb-8409-db9e0d25502e"/>
    <ds:schemaRef ds:uri="http://purl.org/dc/terms/"/>
    <ds:schemaRef ds:uri="http://schemas.microsoft.com/office/2006/metadata/properties"/>
    <ds:schemaRef ds:uri="835f28f2-30f1-4728-84d2-86d96e143488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10AC4E-6C40-49D3-B342-2C4220A13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</TotalTime>
  <Words>1089</Words>
  <Application>Microsoft Macintosh PowerPoint</Application>
  <PresentationFormat>Widescreen</PresentationFormat>
  <Paragraphs>155</Paragraphs>
  <Slides>41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Open Sans</vt:lpstr>
      <vt:lpstr>Calibri</vt:lpstr>
      <vt:lpstr>Wingdings</vt:lpstr>
      <vt:lpstr>Segoe UI</vt:lpstr>
      <vt:lpstr>Söhne</vt:lpstr>
      <vt:lpstr>Proxima Nova Black</vt:lpstr>
      <vt:lpstr>Arial</vt:lpstr>
      <vt:lpstr>Helvetica Neue</vt:lpstr>
      <vt:lpstr>-apple-system</vt:lpstr>
      <vt:lpstr>2_DARK THEME</vt:lpstr>
      <vt:lpstr>Exploring Progressive Web Applications (PWA): A Technical Overview </vt:lpstr>
      <vt:lpstr>PowerPoint Presentation</vt:lpstr>
      <vt:lpstr>Que es una pwa</vt:lpstr>
      <vt:lpstr>Service workers api</vt:lpstr>
      <vt:lpstr>service worker</vt:lpstr>
      <vt:lpstr>Registrando un service worker</vt:lpstr>
      <vt:lpstr>eventos</vt:lpstr>
      <vt:lpstr>uso de eventos</vt:lpstr>
      <vt:lpstr>Estrategias de almacenamiento en cache</vt:lpstr>
      <vt:lpstr>Solo cache</vt:lpstr>
      <vt:lpstr>Solo red</vt:lpstr>
      <vt:lpstr>Cache primero, y recurrir a la red</vt:lpstr>
      <vt:lpstr>Primero de la red y recurrir a la cache</vt:lpstr>
      <vt:lpstr>Revalidacion inactiva durante el periodo de inactividad</vt:lpstr>
      <vt:lpstr>Almacenando peticiones web</vt:lpstr>
      <vt:lpstr>Almacenando peticiones web</vt:lpstr>
      <vt:lpstr>Web workers</vt:lpstr>
      <vt:lpstr>web worker</vt:lpstr>
      <vt:lpstr>Uso de web workers</vt:lpstr>
      <vt:lpstr>Uso de web workers</vt:lpstr>
      <vt:lpstr>ejemplo de uso Buscaminas</vt:lpstr>
      <vt:lpstr>principales caracteristicas de las PWA: </vt:lpstr>
      <vt:lpstr>principales características de las PWA: </vt:lpstr>
      <vt:lpstr>PWA manifiesto</vt:lpstr>
      <vt:lpstr>PWA manifiesto</vt:lpstr>
      <vt:lpstr>PWA IOS</vt:lpstr>
      <vt:lpstr>Criterios de instalacion</vt:lpstr>
      <vt:lpstr>Caracteristicas que tal vez no conocias </vt:lpstr>
      <vt:lpstr>Atajos (Shortcuts)</vt:lpstr>
      <vt:lpstr>Acceso a Contactos</vt:lpstr>
      <vt:lpstr>Localizacion y movimiento dispositivo</vt:lpstr>
      <vt:lpstr>Dispositivos externos (Bluetooth)</vt:lpstr>
      <vt:lpstr>Deteccion inactividad (Idle)</vt:lpstr>
      <vt:lpstr>Otras caracteristicas</vt:lpstr>
      <vt:lpstr>Limitaciones</vt:lpstr>
      <vt:lpstr>workbox</vt:lpstr>
      <vt:lpstr>caracteristicas</vt:lpstr>
      <vt:lpstr>caracteristicas</vt:lpstr>
      <vt:lpstr>DEMO</vt:lpstr>
      <vt:lpstr>Q&amp;A</vt:lpstr>
      <vt:lpstr>PowerPoint Presentation</vt:lpstr>
    </vt:vector>
  </TitlesOfParts>
  <Company>Verint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Mateo Castano Gomez</cp:lastModifiedBy>
  <cp:revision>171</cp:revision>
  <dcterms:created xsi:type="dcterms:W3CDTF">2018-11-02T13:55:27Z</dcterms:created>
  <dcterms:modified xsi:type="dcterms:W3CDTF">2024-03-14T19:29:45Z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  <property fmtid="{D5CDD505-2E9C-101B-9397-08002B2CF9AE}" pid="3" name="MediaServiceImageTags">
    <vt:lpwstr/>
  </property>
</Properties>
</file>